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jpeg" ContentType="image/jpeg"/>
  <Default Extension="wmf" ContentType="image/x-wmf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6" r:id="rId2"/>
    <p:sldId id="272" r:id="rId3"/>
    <p:sldId id="269" r:id="rId4"/>
    <p:sldId id="268" r:id="rId5"/>
    <p:sldId id="265" r:id="rId6"/>
    <p:sldId id="267" r:id="rId7"/>
    <p:sldId id="266" r:id="rId8"/>
    <p:sldId id="261" r:id="rId9"/>
    <p:sldId id="264" r:id="rId10"/>
    <p:sldId id="273" r:id="rId11"/>
    <p:sldId id="283" r:id="rId12"/>
    <p:sldId id="274" r:id="rId13"/>
    <p:sldId id="284" r:id="rId14"/>
    <p:sldId id="275" r:id="rId15"/>
    <p:sldId id="285" r:id="rId16"/>
    <p:sldId id="286" r:id="rId17"/>
    <p:sldId id="287" r:id="rId18"/>
    <p:sldId id="288" r:id="rId19"/>
    <p:sldId id="289" r:id="rId20"/>
    <p:sldId id="276" r:id="rId21"/>
    <p:sldId id="277" r:id="rId22"/>
    <p:sldId id="278" r:id="rId23"/>
    <p:sldId id="29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1022" y="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44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238D46-E5E4-499C-B12F-A187F562F34E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D6AB867-B350-41D3-980D-E246ADA4E8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79626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6AB867-B350-41D3-980D-E246ADA4E84D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9829198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0282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922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26656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7238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312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422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6616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2441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38114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7690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76042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720723-F5F6-497C-810A-FDAE7DA99A01}" type="datetimeFigureOut">
              <a:rPr lang="en-US" smtClean="0"/>
              <a:t>2/9/2015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6E722-2AF6-45F0-B782-5D6ADA4BBB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614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png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0.w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1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2.wmf"/><Relationship Id="rId4" Type="http://schemas.openxmlformats.org/officeDocument/2006/relationships/oleObject" Target="../embeddings/oleObject6.bin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14.em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97742"/>
            <a:ext cx="7772400" cy="1470025"/>
          </a:xfrm>
        </p:spPr>
        <p:txBody>
          <a:bodyPr/>
          <a:lstStyle/>
          <a:p>
            <a:r>
              <a:rPr lang="en-US" dirty="0" smtClean="0"/>
              <a:t>Chapter 5</a:t>
            </a:r>
            <a:br>
              <a:rPr lang="en-US" dirty="0" smtClean="0"/>
            </a:br>
            <a:r>
              <a:rPr lang="en-US" dirty="0" smtClean="0"/>
              <a:t>Human Development</a:t>
            </a:r>
            <a:endParaRPr lang="en-US" dirty="0"/>
          </a:p>
        </p:txBody>
      </p:sp>
      <p:pic>
        <p:nvPicPr>
          <p:cNvPr id="4" name="Picture 4" descr="C:\Users\jetaylor\Pictures\JET-China 2000\kid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24200" y="2071577"/>
            <a:ext cx="3124200" cy="46499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987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6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 smtClean="0"/>
              <a:t>Human Development Index (UNDP)</a:t>
            </a:r>
          </a:p>
        </p:txBody>
      </p:sp>
      <p:sp>
        <p:nvSpPr>
          <p:cNvPr id="70662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1000" y="2209800"/>
            <a:ext cx="7772400" cy="2590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800" dirty="0" err="1" smtClean="0"/>
              <a:t>Mahbub</a:t>
            </a:r>
            <a:r>
              <a:rPr lang="en-US" sz="2800" dirty="0" smtClean="0"/>
              <a:t> </a:t>
            </a:r>
            <a:r>
              <a:rPr lang="en-US" sz="2800" dirty="0" err="1" smtClean="0"/>
              <a:t>ul</a:t>
            </a:r>
            <a:r>
              <a:rPr lang="en-US" sz="2800" dirty="0" smtClean="0"/>
              <a:t> </a:t>
            </a:r>
            <a:r>
              <a:rPr lang="en-US" sz="2800" dirty="0" err="1" smtClean="0"/>
              <a:t>Haq</a:t>
            </a:r>
            <a:r>
              <a:rPr lang="en-US" sz="2800" dirty="0" smtClean="0"/>
              <a:t>: Founder HD Report</a:t>
            </a:r>
          </a:p>
          <a:p>
            <a:pPr>
              <a:lnSpc>
                <a:spcPct val="90000"/>
              </a:lnSpc>
            </a:pPr>
            <a:r>
              <a:rPr lang="en-US" sz="2800" dirty="0" smtClean="0"/>
              <a:t>Geometric mean of 3 indices (Sen):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Life expectancy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Education</a:t>
            </a:r>
          </a:p>
          <a:p>
            <a:pPr lvl="1">
              <a:lnSpc>
                <a:spcPct val="90000"/>
              </a:lnSpc>
            </a:pPr>
            <a:r>
              <a:rPr lang="en-US" sz="2400" dirty="0" smtClean="0"/>
              <a:t>GDP (</a:t>
            </a:r>
            <a:r>
              <a:rPr lang="en-US" sz="2400" b="1" dirty="0" smtClean="0"/>
              <a:t>log</a:t>
            </a:r>
            <a:r>
              <a:rPr lang="en-US" sz="2400" dirty="0" smtClean="0"/>
              <a:t> transformation)</a:t>
            </a:r>
          </a:p>
        </p:txBody>
      </p:sp>
      <p:graphicFrame>
        <p:nvGraphicFramePr>
          <p:cNvPr id="70660" name="Object 4"/>
          <p:cNvGraphicFramePr>
            <a:graphicFrameLocks noChangeAspect="1"/>
          </p:cNvGraphicFramePr>
          <p:nvPr/>
        </p:nvGraphicFramePr>
        <p:xfrm>
          <a:off x="649288" y="4800600"/>
          <a:ext cx="7008812" cy="173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7" name="Equation" r:id="rId3" imgW="1892160" imgH="469800" progId="Equation.DSMT4">
                  <p:embed/>
                </p:oleObj>
              </mc:Choice>
              <mc:Fallback>
                <p:oleObj name="Equation" r:id="rId3" imgW="1892160" imgH="469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9288" y="4800600"/>
                        <a:ext cx="7008812" cy="1739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70663" name="Group 8"/>
          <p:cNvGrpSpPr>
            <a:grpSpLocks/>
          </p:cNvGrpSpPr>
          <p:nvPr/>
        </p:nvGrpSpPr>
        <p:grpSpPr bwMode="auto">
          <a:xfrm>
            <a:off x="6172200" y="1981200"/>
            <a:ext cx="2971800" cy="2882900"/>
            <a:chOff x="3552" y="1008"/>
            <a:chExt cx="2208" cy="2056"/>
          </a:xfrm>
        </p:grpSpPr>
        <p:pic>
          <p:nvPicPr>
            <p:cNvPr id="70664" name="Picture 5"/>
            <p:cNvPicPr>
              <a:picLocks noChangeAspect="1" noChangeArrowheads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3552" y="1008"/>
              <a:ext cx="2208" cy="106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0665" name="Text Box 6"/>
            <p:cNvSpPr txBox="1">
              <a:spLocks noChangeArrowheads="1"/>
            </p:cNvSpPr>
            <p:nvPr/>
          </p:nvSpPr>
          <p:spPr bwMode="auto">
            <a:xfrm>
              <a:off x="4368" y="2640"/>
              <a:ext cx="1332" cy="424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sz="1500"/>
                <a:t>Lowest:  Black-Red</a:t>
              </a:r>
            </a:p>
            <a:p>
              <a:pPr>
                <a:spcBef>
                  <a:spcPct val="50000"/>
                </a:spcBef>
              </a:pPr>
              <a:r>
                <a:rPr lang="en-US" sz="1500"/>
                <a:t>Highest:  Dark Green</a:t>
              </a:r>
            </a:p>
          </p:txBody>
        </p:sp>
        <p:sp>
          <p:nvSpPr>
            <p:cNvPr id="70666" name="Line 7"/>
            <p:cNvSpPr>
              <a:spLocks noChangeShapeType="1"/>
            </p:cNvSpPr>
            <p:nvPr/>
          </p:nvSpPr>
          <p:spPr bwMode="auto">
            <a:xfrm flipH="1" flipV="1">
              <a:off x="4944" y="1824"/>
              <a:ext cx="432" cy="76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750866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Why the Ln of Income?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P/cap Incomes ranged from $260 </a:t>
            </a:r>
            <a:r>
              <a:rPr lang="en-US" dirty="0"/>
              <a:t>(Liberia) to $93,383 (Qatar</a:t>
            </a:r>
            <a:r>
              <a:rPr lang="en-US" dirty="0" smtClean="0"/>
              <a:t>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That’s really big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Would an </a:t>
            </a:r>
            <a:r>
              <a:rPr lang="en-US" dirty="0"/>
              <a:t>increase in income in rich countries </a:t>
            </a:r>
            <a:r>
              <a:rPr lang="en-US" dirty="0" smtClean="0"/>
              <a:t>affect </a:t>
            </a:r>
            <a:r>
              <a:rPr lang="en-US" dirty="0"/>
              <a:t>human development as much as the same increase in poor </a:t>
            </a:r>
            <a:r>
              <a:rPr lang="en-US" dirty="0" smtClean="0"/>
              <a:t>countries? (No)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The natural log compresses </a:t>
            </a:r>
            <a:r>
              <a:rPr lang="en-US" dirty="0"/>
              <a:t>the income </a:t>
            </a:r>
            <a:r>
              <a:rPr lang="en-US" dirty="0" smtClean="0"/>
              <a:t>range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Ln(260</a:t>
            </a:r>
            <a:r>
              <a:rPr lang="en-US" dirty="0"/>
              <a:t>) = 5.56 </a:t>
            </a:r>
            <a:r>
              <a:rPr lang="en-US" dirty="0" smtClean="0"/>
              <a:t> (Liberia) and </a:t>
            </a:r>
            <a:r>
              <a:rPr lang="en-US" dirty="0"/>
              <a:t>Ln(93,383) = </a:t>
            </a:r>
            <a:r>
              <a:rPr lang="en-US" dirty="0" smtClean="0"/>
              <a:t>11.44 (Qatar).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9700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An Index of Indexes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5334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Education Index:</a:t>
            </a:r>
            <a:endParaRPr 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62381118"/>
              </p:ext>
            </p:extLst>
          </p:nvPr>
        </p:nvGraphicFramePr>
        <p:xfrm>
          <a:off x="2057400" y="2362200"/>
          <a:ext cx="4463143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7" name="Equation" r:id="rId3" imgW="1954951" imgH="266584" progId="Equation.DSMT4">
                  <p:embed/>
                </p:oleObj>
              </mc:Choice>
              <mc:Fallback>
                <p:oleObj name="Equation" r:id="rId3" imgW="1954951" imgH="266584" progId="Equation.DSMT4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2362200"/>
                        <a:ext cx="4463143" cy="6096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Content Placeholder 2"/>
          <p:cNvSpPr txBox="1">
            <a:spLocks/>
          </p:cNvSpPr>
          <p:nvPr/>
        </p:nvSpPr>
        <p:spPr>
          <a:xfrm>
            <a:off x="457200" y="33528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HDI:</a:t>
            </a:r>
            <a:endParaRPr lang="en-US" dirty="0"/>
          </a:p>
        </p:txBody>
      </p:sp>
      <p:sp>
        <p:nvSpPr>
          <p:cNvPr id="7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63512045"/>
              </p:ext>
            </p:extLst>
          </p:nvPr>
        </p:nvGraphicFramePr>
        <p:xfrm>
          <a:off x="2057400" y="3916680"/>
          <a:ext cx="4612277" cy="579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88" name="Equation" r:id="rId5" imgW="2120900" imgH="266700" progId="Equation.DSMT4">
                  <p:embed/>
                </p:oleObj>
              </mc:Choice>
              <mc:Fallback>
                <p:oleObj name="Equation" r:id="rId5" imgW="2120900" imgH="2667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3916680"/>
                        <a:ext cx="4612277" cy="57912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ontent Placeholder 2"/>
          <p:cNvSpPr txBox="1">
            <a:spLocks/>
          </p:cNvSpPr>
          <p:nvPr/>
        </p:nvSpPr>
        <p:spPr>
          <a:xfrm>
            <a:off x="1828800" y="4800600"/>
            <a:ext cx="5181600" cy="1676400"/>
          </a:xfrm>
          <a:prstGeom prst="rect">
            <a:avLst/>
          </a:prstGeom>
          <a:ln>
            <a:solidFill>
              <a:schemeClr val="tx1"/>
            </a:solidFill>
          </a:ln>
        </p:spPr>
        <p:txBody>
          <a:bodyPr vert="horz" lIns="91440" tIns="45720" rIns="91440" bIns="45720" rtlCol="0">
            <a:normAutofit fontScale="70000" lnSpcReduction="2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smtClean="0"/>
              <a:t>EYSC: Expected Years of School Completion</a:t>
            </a:r>
          </a:p>
          <a:p>
            <a:r>
              <a:rPr lang="en-US" sz="2800" dirty="0" smtClean="0"/>
              <a:t>MYSA: Mean Years of School Attainment</a:t>
            </a:r>
          </a:p>
          <a:p>
            <a:r>
              <a:rPr lang="en-US" sz="2800" dirty="0" smtClean="0"/>
              <a:t>E: Education</a:t>
            </a:r>
          </a:p>
          <a:p>
            <a:r>
              <a:rPr lang="en-US" sz="2800" dirty="0" smtClean="0"/>
              <a:t>GNI: (Ln) of Gross Domestic Income</a:t>
            </a:r>
          </a:p>
          <a:p>
            <a:r>
              <a:rPr lang="en-US" sz="2800" dirty="0" smtClean="0"/>
              <a:t>LE: Life Expectancy</a:t>
            </a:r>
          </a:p>
          <a:p>
            <a:endParaRPr lang="en-US" sz="28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2777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Human Development Highs and Lows</a:t>
            </a:r>
            <a:endParaRPr lang="en-US" dirty="0"/>
          </a:p>
        </p:txBody>
      </p:sp>
      <p:pic>
        <p:nvPicPr>
          <p:cNvPr id="1187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570" y="2194718"/>
            <a:ext cx="8443166" cy="1646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Oval 2"/>
          <p:cNvSpPr/>
          <p:nvPr/>
        </p:nvSpPr>
        <p:spPr>
          <a:xfrm>
            <a:off x="1841202" y="1883734"/>
            <a:ext cx="2057400" cy="22098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Oval 5"/>
          <p:cNvSpPr/>
          <p:nvPr/>
        </p:nvSpPr>
        <p:spPr>
          <a:xfrm>
            <a:off x="3556653" y="1887272"/>
            <a:ext cx="2057400" cy="22098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Oval 6"/>
          <p:cNvSpPr/>
          <p:nvPr/>
        </p:nvSpPr>
        <p:spPr>
          <a:xfrm>
            <a:off x="5240205" y="1880177"/>
            <a:ext cx="2057400" cy="22098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6842153" y="1873082"/>
            <a:ext cx="2263140" cy="2209800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93305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HDI and Income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99932"/>
            <a:ext cx="643719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0172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HDI and (Ln) Income</a:t>
            </a:r>
            <a:endParaRPr lang="en-US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986280"/>
            <a:ext cx="6421448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97612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5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Why the Variation?</a:t>
            </a:r>
          </a:p>
        </p:txBody>
      </p:sp>
      <p:sp>
        <p:nvSpPr>
          <p:cNvPr id="77826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92500" lnSpcReduction="20000"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Non-economic factors?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E.g., Swaziland and Ukraine have similar levels of per-capita GDP ($4,300, PPP)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But HIV/AIDS lowered life expectancy to 38 years in Swaziland (vs. 69 </a:t>
            </a:r>
            <a:r>
              <a:rPr lang="en-US" sz="2400" dirty="0" err="1" smtClean="0"/>
              <a:t>yrs</a:t>
            </a:r>
            <a:r>
              <a:rPr lang="en-US" sz="2400" dirty="0" smtClean="0"/>
              <a:t> in Ukraine)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/>
              <a:t>Education</a:t>
            </a:r>
            <a:r>
              <a:rPr lang="en-US" sz="2800" dirty="0" smtClean="0"/>
              <a:t> </a:t>
            </a:r>
            <a:r>
              <a:rPr lang="en-US" dirty="0"/>
              <a:t>and other policies?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Algeria and Panama ~$6,000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sz="2400" dirty="0" smtClean="0"/>
              <a:t>But 92% of Panamanians are literate vs. 68% of Algerians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Inequality? According to the World Bank: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Panama: </a:t>
            </a:r>
            <a:r>
              <a:rPr lang="en-US" dirty="0" err="1" smtClean="0"/>
              <a:t>Gini</a:t>
            </a:r>
            <a:r>
              <a:rPr lang="en-US" dirty="0" smtClean="0"/>
              <a:t> = 51.9</a:t>
            </a:r>
          </a:p>
          <a:p>
            <a:pPr lvl="1">
              <a:spcBef>
                <a:spcPts val="0"/>
              </a:spcBef>
              <a:spcAft>
                <a:spcPts val="1200"/>
              </a:spcAft>
            </a:pPr>
            <a:r>
              <a:rPr lang="en-US" dirty="0" smtClean="0"/>
              <a:t>Algeria: </a:t>
            </a:r>
            <a:r>
              <a:rPr lang="en-US" dirty="0" err="1" smtClean="0"/>
              <a:t>Gini</a:t>
            </a:r>
            <a:r>
              <a:rPr lang="en-US" dirty="0" smtClean="0"/>
              <a:t> = 35.3</a:t>
            </a:r>
          </a:p>
        </p:txBody>
      </p:sp>
    </p:spTree>
    <p:extLst>
      <p:ext uri="{BB962C8B-B14F-4D97-AF65-F5344CB8AC3E}">
        <p14:creationId xmlns:p14="http://schemas.microsoft.com/office/powerpoint/2010/main" val="2633529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3505200" cy="5715000"/>
          </a:xfrm>
        </p:spPr>
        <p:txBody>
          <a:bodyPr/>
          <a:lstStyle/>
          <a:p>
            <a:r>
              <a:rPr lang="en-US" dirty="0" smtClean="0"/>
              <a:t>The Best and the Worst at Turning Income into Human Development</a:t>
            </a:r>
            <a:endParaRPr lang="en-US" dirty="0"/>
          </a:p>
        </p:txBody>
      </p:sp>
      <p:pic>
        <p:nvPicPr>
          <p:cNvPr id="1198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399" y="228600"/>
            <a:ext cx="4105275" cy="6360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2"/>
          <p:cNvSpPr/>
          <p:nvPr/>
        </p:nvSpPr>
        <p:spPr>
          <a:xfrm>
            <a:off x="4724399" y="1752600"/>
            <a:ext cx="4105275" cy="4572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4717304" y="4616415"/>
            <a:ext cx="4105275" cy="45720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9606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Delving into the HDI’s Components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5867400" cy="3992563"/>
          </a:xfrm>
        </p:spPr>
        <p:txBody>
          <a:bodyPr/>
          <a:lstStyle/>
          <a:p>
            <a:r>
              <a:rPr lang="en-US" dirty="0" smtClean="0"/>
              <a:t>Income (Chapter 2) and income growth (Chapter 6)</a:t>
            </a:r>
          </a:p>
          <a:p>
            <a:endParaRPr lang="en-US" dirty="0" smtClean="0"/>
          </a:p>
          <a:p>
            <a:r>
              <a:rPr lang="en-US" dirty="0" smtClean="0"/>
              <a:t>Education</a:t>
            </a:r>
          </a:p>
          <a:p>
            <a:r>
              <a:rPr lang="en-US" dirty="0" smtClean="0"/>
              <a:t>Health</a:t>
            </a:r>
            <a:endParaRPr lang="en-US" dirty="0"/>
          </a:p>
        </p:txBody>
      </p:sp>
      <p:sp>
        <p:nvSpPr>
          <p:cNvPr id="4" name="Right Brace 3"/>
          <p:cNvSpPr/>
          <p:nvPr/>
        </p:nvSpPr>
        <p:spPr>
          <a:xfrm>
            <a:off x="2558902" y="3962400"/>
            <a:ext cx="304800" cy="9906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/>
          <p:cNvSpPr txBox="1"/>
          <p:nvPr/>
        </p:nvSpPr>
        <p:spPr>
          <a:xfrm>
            <a:off x="2876107" y="4273034"/>
            <a:ext cx="4800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Supplemental Reading for Chapter 5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91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8229600" cy="2392362"/>
          </a:xfrm>
        </p:spPr>
        <p:txBody>
          <a:bodyPr>
            <a:normAutofit/>
          </a:bodyPr>
          <a:lstStyle/>
          <a:p>
            <a:r>
              <a:rPr lang="en-US" dirty="0" smtClean="0"/>
              <a:t>Big Challenges: Positive Externalities and Public Goods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36230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8353"/>
            <a:ext cx="8229600" cy="1143000"/>
          </a:xfrm>
        </p:spPr>
        <p:txBody>
          <a:bodyPr/>
          <a:lstStyle/>
          <a:p>
            <a:r>
              <a:rPr lang="en-US" dirty="0" smtClean="0"/>
              <a:t>Educating a Country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51054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Externalities of schooling</a:t>
            </a:r>
          </a:p>
          <a:p>
            <a:pPr lvl="1"/>
            <a:r>
              <a:rPr lang="en-US" dirty="0" smtClean="0"/>
              <a:t>Left to own devices, people underinvest in schooling under the best of circumstances</a:t>
            </a:r>
          </a:p>
          <a:p>
            <a:pPr lvl="1"/>
            <a:r>
              <a:rPr lang="en-US" dirty="0" smtClean="0"/>
              <a:t>The reason for public education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Poor countries aren’t the best of circumstances</a:t>
            </a:r>
          </a:p>
          <a:p>
            <a:pPr lvl="1"/>
            <a:r>
              <a:rPr lang="en-US" dirty="0" smtClean="0"/>
              <a:t>High costs of sending kids to school</a:t>
            </a:r>
          </a:p>
          <a:p>
            <a:pPr lvl="2"/>
            <a:r>
              <a:rPr lang="en-US" dirty="0" smtClean="0"/>
              <a:t>Cash</a:t>
            </a:r>
          </a:p>
          <a:p>
            <a:pPr lvl="2"/>
            <a:r>
              <a:rPr lang="en-US" dirty="0" smtClean="0"/>
              <a:t>Opportunity costs </a:t>
            </a:r>
          </a:p>
          <a:p>
            <a:pPr lvl="2"/>
            <a:endParaRPr lang="en-US" dirty="0" smtClean="0"/>
          </a:p>
          <a:p>
            <a:r>
              <a:rPr lang="en-US" dirty="0" smtClean="0"/>
              <a:t>If you make education available to everyone (like massive online open courses—MOOC), how do you make a profit?</a:t>
            </a:r>
          </a:p>
          <a:p>
            <a:pPr lvl="1"/>
            <a:r>
              <a:rPr lang="en-US" dirty="0" smtClean="0"/>
              <a:t>All costs are fixed, like a bridge; IRS</a:t>
            </a:r>
          </a:p>
        </p:txBody>
      </p:sp>
    </p:spTree>
    <p:extLst>
      <p:ext uri="{BB962C8B-B14F-4D97-AF65-F5344CB8AC3E}">
        <p14:creationId xmlns:p14="http://schemas.microsoft.com/office/powerpoint/2010/main" val="258610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Making a Country Healthy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When </a:t>
            </a:r>
            <a:r>
              <a:rPr lang="en-US" dirty="0"/>
              <a:t>you are healthy, you and the people you work with are more productive. </a:t>
            </a:r>
            <a:endParaRPr lang="en-US" dirty="0" smtClean="0"/>
          </a:p>
          <a:p>
            <a:pPr lvl="1"/>
            <a:r>
              <a:rPr lang="en-US" dirty="0" smtClean="0"/>
              <a:t>When </a:t>
            </a:r>
            <a:r>
              <a:rPr lang="en-US" dirty="0"/>
              <a:t>you are not, you can make others </a:t>
            </a:r>
            <a:r>
              <a:rPr lang="en-US" dirty="0" smtClean="0"/>
              <a:t>sick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When investing </a:t>
            </a:r>
            <a:r>
              <a:rPr lang="en-US" dirty="0"/>
              <a:t>in health, </a:t>
            </a:r>
            <a:r>
              <a:rPr lang="en-US" dirty="0" smtClean="0"/>
              <a:t>do people </a:t>
            </a:r>
            <a:r>
              <a:rPr lang="en-US" dirty="0"/>
              <a:t>consider the benefits and costs for the rest of </a:t>
            </a:r>
            <a:r>
              <a:rPr lang="en-US" dirty="0" smtClean="0"/>
              <a:t>society?</a:t>
            </a:r>
          </a:p>
          <a:p>
            <a:pPr lvl="1"/>
            <a:r>
              <a:rPr lang="en-US" dirty="0"/>
              <a:t>Free-rider problem: Should I get vaccinated if you do</a:t>
            </a:r>
            <a:r>
              <a:rPr lang="en-US" dirty="0" smtClean="0"/>
              <a:t>?</a:t>
            </a:r>
          </a:p>
          <a:p>
            <a:pPr lvl="1"/>
            <a:r>
              <a:rPr lang="en-US" dirty="0" smtClean="0"/>
              <a:t> </a:t>
            </a:r>
          </a:p>
          <a:p>
            <a:r>
              <a:rPr lang="en-US" dirty="0" smtClean="0"/>
              <a:t>IRS: Public health projects have high fixed costs then low or negligible marginal costs</a:t>
            </a:r>
          </a:p>
          <a:p>
            <a:pPr lvl="1"/>
            <a:r>
              <a:rPr lang="en-US" dirty="0" smtClean="0"/>
              <a:t>Potable water systems, sanitation, vaccinations, disease prevention</a:t>
            </a:r>
          </a:p>
          <a:p>
            <a:pPr lvl="1"/>
            <a:r>
              <a:rPr lang="en-US" dirty="0" smtClean="0"/>
              <a:t>Marginal-cost pricing doesn’t work (like bridges)</a:t>
            </a:r>
          </a:p>
        </p:txBody>
      </p:sp>
    </p:spTree>
    <p:extLst>
      <p:ext uri="{BB962C8B-B14F-4D97-AF65-F5344CB8AC3E}">
        <p14:creationId xmlns:p14="http://schemas.microsoft.com/office/powerpoint/2010/main" val="272682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Costs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90696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Cash costs (fixed costs and maintenance costs)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Opportunity costs</a:t>
            </a:r>
          </a:p>
          <a:p>
            <a:pPr lvl="1"/>
            <a:r>
              <a:rPr lang="en-US" dirty="0" smtClean="0"/>
              <a:t>What’s the next best thing you could be doing with the money?</a:t>
            </a:r>
          </a:p>
          <a:p>
            <a:pPr lvl="2"/>
            <a:r>
              <a:rPr lang="en-US" dirty="0" smtClean="0"/>
              <a:t>Build clinics or school rooms?</a:t>
            </a:r>
          </a:p>
          <a:p>
            <a:pPr lvl="2"/>
            <a:r>
              <a:rPr lang="en-US" dirty="0" smtClean="0"/>
              <a:t>Run a public information campaign to reduce HIV?</a:t>
            </a:r>
          </a:p>
          <a:p>
            <a:pPr lvl="2"/>
            <a:r>
              <a:rPr lang="en-US" dirty="0" smtClean="0"/>
              <a:t>Give cash transfers to poor households?</a:t>
            </a:r>
          </a:p>
          <a:p>
            <a:pPr lvl="2"/>
            <a:r>
              <a:rPr lang="en-US" dirty="0" smtClean="0"/>
              <a:t>Build a new airport that can bring tourists in?</a:t>
            </a:r>
          </a:p>
          <a:p>
            <a:pPr lvl="2"/>
            <a:r>
              <a:rPr lang="en-US" dirty="0" smtClean="0"/>
              <a:t>Put in new roads or cell towers?</a:t>
            </a:r>
          </a:p>
          <a:p>
            <a:pPr lvl="2"/>
            <a:endParaRPr lang="en-US" dirty="0" smtClean="0"/>
          </a:p>
          <a:p>
            <a:pPr lvl="1"/>
            <a:r>
              <a:rPr lang="en-US" dirty="0" smtClean="0"/>
              <a:t>They’re all important; how do we choose?</a:t>
            </a:r>
          </a:p>
          <a:p>
            <a:pPr lvl="2"/>
            <a:endParaRPr lang="en-US" dirty="0" smtClean="0"/>
          </a:p>
          <a:p>
            <a:pPr lvl="1"/>
            <a:r>
              <a:rPr lang="en-US" dirty="0" smtClean="0"/>
              <a:t>How can we estimate opportunity costs?</a:t>
            </a:r>
          </a:p>
          <a:p>
            <a:pPr lvl="2"/>
            <a:r>
              <a:rPr lang="en-US" dirty="0" smtClean="0"/>
              <a:t>Compare benefits from other uses of money and time</a:t>
            </a:r>
          </a:p>
        </p:txBody>
      </p:sp>
    </p:spTree>
    <p:extLst>
      <p:ext uri="{BB962C8B-B14F-4D97-AF65-F5344CB8AC3E}">
        <p14:creationId xmlns:p14="http://schemas.microsoft.com/office/powerpoint/2010/main" val="2984384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Benefits: Usually a Lot Harder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do you quantify the economic benefits of a public health or education project?</a:t>
            </a:r>
          </a:p>
          <a:p>
            <a:pPr lvl="1"/>
            <a:r>
              <a:rPr lang="en-US" dirty="0" smtClean="0"/>
              <a:t>Lives saved; what’s the ECONOMIC value of a life?</a:t>
            </a:r>
          </a:p>
          <a:p>
            <a:pPr lvl="1"/>
            <a:r>
              <a:rPr lang="en-US" dirty="0" smtClean="0"/>
              <a:t>Healthy people are more productive</a:t>
            </a:r>
          </a:p>
          <a:p>
            <a:pPr lvl="1"/>
            <a:r>
              <a:rPr lang="en-US" dirty="0" smtClean="0"/>
              <a:t>Human capital theory…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Of a new road, cell tower, or airport?</a:t>
            </a:r>
          </a:p>
          <a:p>
            <a:pPr lvl="1"/>
            <a:r>
              <a:rPr lang="en-US" dirty="0" smtClean="0"/>
              <a:t>How much new income will these create?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43870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Discounting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9530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Costs happen right away, but we have to wait to see the benefits</a:t>
            </a:r>
          </a:p>
          <a:p>
            <a:r>
              <a:rPr lang="en-US" dirty="0" smtClean="0"/>
              <a:t>Income in the future is worth less than now</a:t>
            </a:r>
          </a:p>
          <a:p>
            <a:pPr lvl="1"/>
            <a:r>
              <a:rPr lang="en-US" dirty="0" smtClean="0"/>
              <a:t>…so we have to discount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Need a discount rate, r—the opportunity </a:t>
            </a:r>
            <a:r>
              <a:rPr lang="en-US" dirty="0"/>
              <a:t>cost of money</a:t>
            </a:r>
          </a:p>
          <a:p>
            <a:pPr lvl="1"/>
            <a:r>
              <a:rPr lang="en-US" dirty="0"/>
              <a:t>What’s the opportunity cost of money?</a:t>
            </a:r>
          </a:p>
          <a:p>
            <a:pPr lvl="2"/>
            <a:r>
              <a:rPr lang="en-US" dirty="0"/>
              <a:t>Value of next-highest alternative use of money</a:t>
            </a:r>
          </a:p>
          <a:p>
            <a:pPr lvl="2"/>
            <a:r>
              <a:rPr lang="en-US" dirty="0"/>
              <a:t>The interest rate, the benefit of investing in something else, etc.</a:t>
            </a:r>
          </a:p>
          <a:p>
            <a:pPr lvl="2"/>
            <a:r>
              <a:rPr lang="en-US" dirty="0"/>
              <a:t>What if there is no bank? </a:t>
            </a:r>
            <a:endParaRPr lang="en-US" dirty="0" smtClean="0"/>
          </a:p>
          <a:p>
            <a:pPr lvl="2"/>
            <a:endParaRPr lang="en-US" dirty="0"/>
          </a:p>
          <a:p>
            <a:r>
              <a:rPr lang="en-US" dirty="0" smtClean="0"/>
              <a:t>Lesotho: interest rate = .044 (or 4.4%) in 2012</a:t>
            </a:r>
          </a:p>
          <a:p>
            <a:pPr lvl="1"/>
            <a:r>
              <a:rPr lang="en-US" dirty="0" smtClean="0"/>
              <a:t>Development banks often use 12% to evaluate their projects</a:t>
            </a:r>
          </a:p>
          <a:p>
            <a:pPr lvl="1"/>
            <a:r>
              <a:rPr lang="en-US" dirty="0" smtClean="0"/>
              <a:t>What does a higher discount rate do to a Cost-benefit analysis?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Need to calculate present value of any future benefits and costs.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6495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Present Value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62399"/>
          </a:xfrm>
        </p:spPr>
        <p:txBody>
          <a:bodyPr>
            <a:normAutofit/>
          </a:bodyPr>
          <a:lstStyle/>
          <a:p>
            <a:r>
              <a:rPr lang="en-US" dirty="0" smtClean="0"/>
              <a:t>The present value (PV) of $100 a year from now is $100/(1+r)</a:t>
            </a:r>
          </a:p>
          <a:p>
            <a:pPr lvl="1"/>
            <a:r>
              <a:rPr lang="en-US" dirty="0" smtClean="0"/>
              <a:t>If r=.05, we get $100/1.05 = $95.24</a:t>
            </a:r>
          </a:p>
          <a:p>
            <a:pPr lvl="1"/>
            <a:r>
              <a:rPr lang="en-US" dirty="0" smtClean="0"/>
              <a:t>If TWO years from now, $100/(1+r)</a:t>
            </a:r>
            <a:r>
              <a:rPr lang="en-US" baseline="30000" dirty="0" smtClean="0"/>
              <a:t>2</a:t>
            </a:r>
          </a:p>
          <a:p>
            <a:pPr lvl="1"/>
            <a:endParaRPr lang="en-US" baseline="30000" dirty="0" smtClean="0"/>
          </a:p>
          <a:p>
            <a:r>
              <a:rPr lang="en-US" dirty="0" smtClean="0"/>
              <a:t>In general, the PV of income Y received at time t is: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3391926"/>
              </p:ext>
            </p:extLst>
          </p:nvPr>
        </p:nvGraphicFramePr>
        <p:xfrm>
          <a:off x="2743200" y="5181600"/>
          <a:ext cx="2824163" cy="64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27" name="Equation" r:id="rId3" imgW="1117440" imgH="253800" progId="Equation.DSMT4">
                  <p:embed/>
                </p:oleObj>
              </mc:Choice>
              <mc:Fallback>
                <p:oleObj name="Equation" r:id="rId3" imgW="1117440" imgH="2538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3200" y="5181600"/>
                        <a:ext cx="2824163" cy="642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85648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Net Present Value of an Investment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0"/>
            <a:ext cx="8229600" cy="3078163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If NPV&gt;0 the investment (project) passes the cost-benefit test</a:t>
            </a:r>
          </a:p>
          <a:p>
            <a:pPr lvl="1"/>
            <a:endParaRPr lang="en-US" dirty="0" smtClean="0"/>
          </a:p>
          <a:p>
            <a:r>
              <a:rPr lang="en-US" dirty="0" smtClean="0"/>
              <a:t>The trick is always figuring out the benefits and costs</a:t>
            </a:r>
          </a:p>
          <a:p>
            <a:pPr lvl="1"/>
            <a:r>
              <a:rPr lang="en-US" dirty="0" smtClean="0"/>
              <a:t>…and attach a dollar value to them.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96062555"/>
              </p:ext>
            </p:extLst>
          </p:nvPr>
        </p:nvGraphicFramePr>
        <p:xfrm>
          <a:off x="2682081" y="1524000"/>
          <a:ext cx="3779838" cy="965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1" name="Equation" r:id="rId3" imgW="1942920" imgH="482400" progId="Equation.DSMT4">
                  <p:embed/>
                </p:oleObj>
              </mc:Choice>
              <mc:Fallback>
                <p:oleObj name="Equation" r:id="rId3" imgW="1942920" imgH="482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82081" y="1524000"/>
                        <a:ext cx="3779838" cy="9652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67371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 Private Cost-benefit Analysis of Going to School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3992563"/>
          </a:xfrm>
        </p:spPr>
        <p:txBody>
          <a:bodyPr/>
          <a:lstStyle/>
          <a:p>
            <a:r>
              <a:rPr lang="en-US" dirty="0" smtClean="0"/>
              <a:t>You’re a kid in a poor village in Lesotho</a:t>
            </a:r>
          </a:p>
          <a:p>
            <a:r>
              <a:rPr lang="en-US" dirty="0" smtClean="0"/>
              <a:t>Just finished 6</a:t>
            </a:r>
            <a:r>
              <a:rPr lang="en-US" baseline="30000" dirty="0" smtClean="0"/>
              <a:t>th</a:t>
            </a:r>
            <a:r>
              <a:rPr lang="en-US" dirty="0" smtClean="0"/>
              <a:t> grade</a:t>
            </a:r>
          </a:p>
          <a:p>
            <a:r>
              <a:rPr lang="en-US" dirty="0" smtClean="0"/>
              <a:t>Should you go on and complete secondary school (grades 7-9)?</a:t>
            </a:r>
          </a:p>
          <a:p>
            <a:r>
              <a:rPr lang="en-US" dirty="0" smtClean="0"/>
              <a:t>What are the costs and benefits of going to school?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57442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Benefits: Human Capital Theory</a:t>
            </a:r>
            <a:br>
              <a:rPr lang="en-US" dirty="0" smtClean="0"/>
            </a:br>
            <a:r>
              <a:rPr lang="en-US" sz="2700" dirty="0" smtClean="0"/>
              <a:t>(Gary Becker, Jacob Mincer)</a:t>
            </a:r>
            <a:endParaRPr lang="en-US" sz="27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85800"/>
          </a:xfrm>
        </p:spPr>
        <p:txBody>
          <a:bodyPr/>
          <a:lstStyle/>
          <a:p>
            <a:r>
              <a:rPr lang="en-US" dirty="0" smtClean="0"/>
              <a:t>Wage=marginal value product of labor: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6763" y="2293938"/>
            <a:ext cx="2530475" cy="2066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460738" y="4400218"/>
            <a:ext cx="8229600" cy="13147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 smtClean="0"/>
              <a:t>The Mincer Equation: Wages thus depend on schooling (S) and work experience (EXP):</a:t>
            </a:r>
            <a:endParaRPr lang="en-US" dirty="0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46211654"/>
              </p:ext>
            </p:extLst>
          </p:nvPr>
        </p:nvGraphicFramePr>
        <p:xfrm>
          <a:off x="2241764" y="5867400"/>
          <a:ext cx="4764088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3" name="Equation" r:id="rId4" imgW="2514600" imgH="241200" progId="Equation.DSMT4">
                  <p:embed/>
                </p:oleObj>
              </mc:Choice>
              <mc:Fallback>
                <p:oleObj name="Equation" r:id="rId4" imgW="2514600" imgH="2412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241764" y="5867400"/>
                        <a:ext cx="4764088" cy="4572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Oval 7"/>
          <p:cNvSpPr/>
          <p:nvPr/>
        </p:nvSpPr>
        <p:spPr>
          <a:xfrm>
            <a:off x="3689493" y="5934736"/>
            <a:ext cx="393402" cy="359734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3962400" y="5257800"/>
            <a:ext cx="228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0000"/>
                </a:solidFill>
              </a:rPr>
              <a:t>The (private) returns to schooling</a:t>
            </a:r>
            <a:endParaRPr lang="en-US" sz="1400" dirty="0">
              <a:solidFill>
                <a:srgbClr val="FF0000"/>
              </a:solidFill>
            </a:endParaRPr>
          </a:p>
        </p:txBody>
      </p:sp>
      <p:cxnSp>
        <p:nvCxnSpPr>
          <p:cNvPr id="10" name="Elbow Connector 9"/>
          <p:cNvCxnSpPr>
            <a:stCxn id="7" idx="1"/>
          </p:cNvCxnSpPr>
          <p:nvPr/>
        </p:nvCxnSpPr>
        <p:spPr>
          <a:xfrm rot="10800000" flipV="1">
            <a:off x="3886194" y="5519410"/>
            <a:ext cx="76206" cy="415326"/>
          </a:xfrm>
          <a:prstGeom prst="bentConnector2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2284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8" grpId="1" animBg="1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Benefits and Opportunity Costs in a Lesotho Village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981200"/>
            <a:ext cx="8229600" cy="4525963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Mincer wage equation: each additional year of schooling raises the wage by 9.8% for males and 18.6% for females</a:t>
            </a:r>
          </a:p>
          <a:p>
            <a:pPr lvl="1"/>
            <a:r>
              <a:rPr lang="en-US" dirty="0"/>
              <a:t>So 3 years =&gt; 29% and 56%, </a:t>
            </a:r>
            <a:r>
              <a:rPr lang="en-US" dirty="0" smtClean="0"/>
              <a:t>respectively</a:t>
            </a:r>
          </a:p>
          <a:p>
            <a:pPr lvl="1"/>
            <a:endParaRPr lang="en-US" dirty="0"/>
          </a:p>
          <a:p>
            <a:r>
              <a:rPr lang="en-US" dirty="0" smtClean="0"/>
              <a:t>Opportunity cost: Average annual wage, &lt;16 years old: 487 </a:t>
            </a:r>
            <a:r>
              <a:rPr lang="en-US" dirty="0"/>
              <a:t>maloti (around US$64) per year for boys </a:t>
            </a:r>
            <a:r>
              <a:rPr lang="en-US" dirty="0" smtClean="0"/>
              <a:t>and </a:t>
            </a:r>
            <a:r>
              <a:rPr lang="en-US" dirty="0"/>
              <a:t>279 maloti (US$52) for </a:t>
            </a:r>
            <a:r>
              <a:rPr lang="en-US" dirty="0" smtClean="0"/>
              <a:t>girls</a:t>
            </a:r>
          </a:p>
          <a:p>
            <a:pPr lvl="1"/>
            <a:r>
              <a:rPr lang="en-US" dirty="0" smtClean="0"/>
              <a:t>There are cash costs, too, but for simplicity we ignore them</a:t>
            </a:r>
          </a:p>
        </p:txBody>
      </p:sp>
    </p:spTree>
    <p:extLst>
      <p:ext uri="{BB962C8B-B14F-4D97-AF65-F5344CB8AC3E}">
        <p14:creationId xmlns:p14="http://schemas.microsoft.com/office/powerpoint/2010/main" val="3154286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36409"/>
            <a:ext cx="8229600" cy="1143000"/>
          </a:xfrm>
        </p:spPr>
        <p:txBody>
          <a:bodyPr/>
          <a:lstStyle/>
          <a:p>
            <a:r>
              <a:rPr lang="en-US" dirty="0" smtClean="0"/>
              <a:t>Cost-Benefit Analysis</a:t>
            </a:r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1447799"/>
            <a:ext cx="2333625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586" y="1447798"/>
            <a:ext cx="2943225" cy="496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val 6"/>
          <p:cNvSpPr/>
          <p:nvPr/>
        </p:nvSpPr>
        <p:spPr>
          <a:xfrm>
            <a:off x="2590800" y="2571306"/>
            <a:ext cx="520998" cy="691118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898066" y="2573077"/>
            <a:ext cx="520998" cy="691118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4476345" y="5647533"/>
            <a:ext cx="294092" cy="390118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/>
        </p:nvSpPr>
        <p:spPr>
          <a:xfrm>
            <a:off x="2212701" y="5817550"/>
            <a:ext cx="220955" cy="22021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/>
        </p:nvSpPr>
        <p:spPr>
          <a:xfrm>
            <a:off x="2236310" y="3918427"/>
            <a:ext cx="220955" cy="22021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6795832" y="3734002"/>
            <a:ext cx="294092" cy="390118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Oval 14"/>
          <p:cNvSpPr/>
          <p:nvPr/>
        </p:nvSpPr>
        <p:spPr>
          <a:xfrm>
            <a:off x="3193322" y="3050496"/>
            <a:ext cx="520998" cy="349323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Oval 15"/>
          <p:cNvSpPr/>
          <p:nvPr/>
        </p:nvSpPr>
        <p:spPr>
          <a:xfrm>
            <a:off x="5504221" y="3085933"/>
            <a:ext cx="520998" cy="3493235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3676218" y="6397065"/>
            <a:ext cx="838228" cy="42129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3641733" y="6402423"/>
            <a:ext cx="894730" cy="363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NPV (Sum)=958</a:t>
            </a:r>
            <a:endParaRPr lang="en-US" sz="1000" dirty="0"/>
          </a:p>
        </p:txBody>
      </p:sp>
      <p:sp>
        <p:nvSpPr>
          <p:cNvPr id="21" name="TextBox 20"/>
          <p:cNvSpPr txBox="1"/>
          <p:nvPr/>
        </p:nvSpPr>
        <p:spPr>
          <a:xfrm>
            <a:off x="5982441" y="6404583"/>
            <a:ext cx="8133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000" dirty="0" smtClean="0"/>
              <a:t>NPV (Sum)=2816</a:t>
            </a:r>
            <a:endParaRPr lang="en-US" sz="1000" dirty="0"/>
          </a:p>
        </p:txBody>
      </p:sp>
      <p:sp>
        <p:nvSpPr>
          <p:cNvPr id="22" name="Oval 21"/>
          <p:cNvSpPr/>
          <p:nvPr/>
        </p:nvSpPr>
        <p:spPr>
          <a:xfrm>
            <a:off x="5970022" y="6404809"/>
            <a:ext cx="838228" cy="421292"/>
          </a:xfrm>
          <a:prstGeom prst="ellipse">
            <a:avLst/>
          </a:prstGeom>
          <a:solidFill>
            <a:schemeClr val="accent1">
              <a:alpha val="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8752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  <p:bldP spid="9" grpId="0" animBg="1"/>
      <p:bldP spid="9" grpId="1" animBg="1"/>
      <p:bldP spid="11" grpId="0" animBg="1"/>
      <p:bldP spid="12" grpId="0" animBg="1"/>
      <p:bldP spid="13" grpId="0" animBg="1"/>
      <p:bldP spid="14" grpId="0" animBg="1"/>
      <p:bldP spid="15" grpId="0" animBg="1"/>
      <p:bldP spid="15" grpId="1" animBg="1"/>
      <p:bldP spid="16" grpId="0" animBg="1"/>
      <p:bldP spid="16" grpId="1" animBg="1"/>
      <p:bldP spid="19" grpId="0" animBg="1"/>
      <p:bldP spid="6" grpId="0"/>
      <p:bldP spid="21" grpId="0"/>
      <p:bldP spid="2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NPV=958 (Boys) and 2816 (Girls</a:t>
            </a:r>
            <a:r>
              <a:rPr lang="en-US" dirty="0" smtClean="0"/>
              <a:t>).</a:t>
            </a:r>
            <a:br>
              <a:rPr lang="en-US" dirty="0" smtClean="0"/>
            </a:br>
            <a:r>
              <a:rPr lang="en-US" dirty="0" smtClean="0"/>
              <a:t>Is It Worth the Wait?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0"/>
            <a:ext cx="8229600" cy="1295400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A big “if”: What if educated kids migrate?</a:t>
            </a:r>
          </a:p>
          <a:p>
            <a:pPr lvl="1"/>
            <a:r>
              <a:rPr lang="en-US" dirty="0" smtClean="0"/>
              <a:t>They won’t be in our analysis</a:t>
            </a:r>
          </a:p>
          <a:p>
            <a:pPr lvl="1"/>
            <a:r>
              <a:rPr lang="en-US" dirty="0" smtClean="0"/>
              <a:t>Are we under-estimating the economic benefits of education for rural kids?</a:t>
            </a:r>
            <a:endParaRPr lang="en-US" dirty="0"/>
          </a:p>
        </p:txBody>
      </p:sp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3009" y="1627421"/>
            <a:ext cx="5997982" cy="33569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63290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</TotalTime>
  <Words>1031</Words>
  <Application>Microsoft Office PowerPoint</Application>
  <PresentationFormat>On-screen Show (4:3)</PresentationFormat>
  <Paragraphs>139</Paragraphs>
  <Slides>23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7" baseType="lpstr">
      <vt:lpstr>Arial</vt:lpstr>
      <vt:lpstr>Calibri</vt:lpstr>
      <vt:lpstr>Office Theme</vt:lpstr>
      <vt:lpstr>Equation</vt:lpstr>
      <vt:lpstr>Chapter 5 Human Development</vt:lpstr>
      <vt:lpstr>Human Development Index (UNDP)</vt:lpstr>
      <vt:lpstr>Why the Ln of Income?</vt:lpstr>
      <vt:lpstr>An Index of Indexes</vt:lpstr>
      <vt:lpstr>Human Development Highs and Lows</vt:lpstr>
      <vt:lpstr>HDI and Income</vt:lpstr>
      <vt:lpstr>HDI and (Ln) Income</vt:lpstr>
      <vt:lpstr>Why the Variation?</vt:lpstr>
      <vt:lpstr>The Best and the Worst at Turning Income into Human Development</vt:lpstr>
      <vt:lpstr>Delving into the HDI’s Components</vt:lpstr>
      <vt:lpstr>Big Challenges: Positive Externalities and Public Goods</vt:lpstr>
      <vt:lpstr>Educating a Country</vt:lpstr>
      <vt:lpstr>Making a Country Healthy</vt:lpstr>
      <vt:lpstr>Costs</vt:lpstr>
      <vt:lpstr>Benefits: Usually a Lot Harder</vt:lpstr>
      <vt:lpstr>Discounting</vt:lpstr>
      <vt:lpstr>Present Value</vt:lpstr>
      <vt:lpstr>Net Present Value of an Investment</vt:lpstr>
      <vt:lpstr>A Private Cost-benefit Analysis of Going to School</vt:lpstr>
      <vt:lpstr>Benefits: Human Capital Theory (Gary Becker, Jacob Mincer)</vt:lpstr>
      <vt:lpstr>Benefits and Opportunity Costs in a Lesotho Village</vt:lpstr>
      <vt:lpstr>Cost-Benefit Analysis</vt:lpstr>
      <vt:lpstr>NPV=958 (Boys) and 2816 (Girls). Is It Worth the Wait?</vt:lpstr>
    </vt:vector>
  </TitlesOfParts>
  <Company>Department of Agricultural and Resource Economics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5 Human Development</dc:title>
  <dc:creator>J. Edward Taylor</dc:creator>
  <cp:lastModifiedBy>J EDWARD TAYLOR</cp:lastModifiedBy>
  <cp:revision>31</cp:revision>
  <dcterms:created xsi:type="dcterms:W3CDTF">2012-10-16T21:07:37Z</dcterms:created>
  <dcterms:modified xsi:type="dcterms:W3CDTF">2015-02-09T18:33:38Z</dcterms:modified>
</cp:coreProperties>
</file>